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6" r:id="rId4"/>
    <p:sldId id="257" r:id="rId5"/>
    <p:sldId id="258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56C7-D6D2-47FF-9266-06260032F3B5}" type="datetimeFigureOut">
              <a:rPr lang="es-MX" smtClean="0"/>
              <a:t>11/06/2021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A963-CC7B-4857-8F4E-7018F906AE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7836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56C7-D6D2-47FF-9266-06260032F3B5}" type="datetimeFigureOut">
              <a:rPr lang="es-MX" smtClean="0"/>
              <a:t>11/06/2021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A963-CC7B-4857-8F4E-7018F906AE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1342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56C7-D6D2-47FF-9266-06260032F3B5}" type="datetimeFigureOut">
              <a:rPr lang="es-MX" smtClean="0"/>
              <a:t>11/06/2021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A963-CC7B-4857-8F4E-7018F906AE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4471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56C7-D6D2-47FF-9266-06260032F3B5}" type="datetimeFigureOut">
              <a:rPr lang="es-MX" smtClean="0"/>
              <a:t>11/06/2021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A963-CC7B-4857-8F4E-7018F906AE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777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56C7-D6D2-47FF-9266-06260032F3B5}" type="datetimeFigureOut">
              <a:rPr lang="es-MX" smtClean="0"/>
              <a:t>11/06/2021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A963-CC7B-4857-8F4E-7018F906AE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864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56C7-D6D2-47FF-9266-06260032F3B5}" type="datetimeFigureOut">
              <a:rPr lang="es-MX" smtClean="0"/>
              <a:t>11/06/2021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A963-CC7B-4857-8F4E-7018F906AE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5481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56C7-D6D2-47FF-9266-06260032F3B5}" type="datetimeFigureOut">
              <a:rPr lang="es-MX" smtClean="0"/>
              <a:t>11/06/2021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A963-CC7B-4857-8F4E-7018F906AE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9565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56C7-D6D2-47FF-9266-06260032F3B5}" type="datetimeFigureOut">
              <a:rPr lang="es-MX" smtClean="0"/>
              <a:t>11/06/2021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A963-CC7B-4857-8F4E-7018F906AE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1326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56C7-D6D2-47FF-9266-06260032F3B5}" type="datetimeFigureOut">
              <a:rPr lang="es-MX" smtClean="0"/>
              <a:t>11/06/2021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A963-CC7B-4857-8F4E-7018F906AE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2853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56C7-D6D2-47FF-9266-06260032F3B5}" type="datetimeFigureOut">
              <a:rPr lang="es-MX" smtClean="0"/>
              <a:t>11/06/2021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A963-CC7B-4857-8F4E-7018F906AE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60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56C7-D6D2-47FF-9266-06260032F3B5}" type="datetimeFigureOut">
              <a:rPr lang="es-MX" smtClean="0"/>
              <a:t>11/06/2021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A963-CC7B-4857-8F4E-7018F906AE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9922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B56C7-D6D2-47FF-9266-06260032F3B5}" type="datetimeFigureOut">
              <a:rPr lang="es-MX" smtClean="0"/>
              <a:t>11/06/2021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AA963-CC7B-4857-8F4E-7018F906AE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9589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2067533"/>
            <a:ext cx="5157787" cy="823912"/>
          </a:xfrm>
        </p:spPr>
        <p:txBody>
          <a:bodyPr>
            <a:normAutofit fontScale="47500" lnSpcReduction="20000"/>
          </a:bodyPr>
          <a:lstStyle/>
          <a:p>
            <a:endParaRPr lang="es-ES" dirty="0" smtClean="0"/>
          </a:p>
          <a:p>
            <a:r>
              <a:rPr lang="es-ES" sz="4000" dirty="0" smtClean="0"/>
              <a:t>Carlos </a:t>
            </a:r>
            <a:r>
              <a:rPr lang="es-ES" sz="4000" dirty="0"/>
              <a:t>Marx Prólogo a la Contribución a la Crítica de la Economía Política</a:t>
            </a:r>
            <a:endParaRPr lang="es-MX" sz="4000" dirty="0"/>
          </a:p>
          <a:p>
            <a:endParaRPr lang="es-MX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3039402"/>
            <a:ext cx="5157787" cy="2421241"/>
          </a:xfrm>
        </p:spPr>
        <p:txBody>
          <a:bodyPr/>
          <a:lstStyle/>
          <a:p>
            <a:r>
              <a:rPr lang="es-ES" dirty="0" smtClean="0"/>
              <a:t>“No </a:t>
            </a:r>
            <a:r>
              <a:rPr lang="es-ES" dirty="0"/>
              <a:t>es la conciencia del hombre la que determina su ser sino, por el contrario, el ser social es lo que determina su </a:t>
            </a:r>
            <a:r>
              <a:rPr lang="es-ES" dirty="0" smtClean="0"/>
              <a:t>conciencia”.</a:t>
            </a:r>
            <a:endParaRPr lang="es-MX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2131928"/>
            <a:ext cx="5183188" cy="823912"/>
          </a:xfrm>
        </p:spPr>
        <p:txBody>
          <a:bodyPr/>
          <a:lstStyle/>
          <a:p>
            <a:r>
              <a:rPr lang="es-MX" dirty="0" smtClean="0"/>
              <a:t>Conciencia social y conciencia de clase o identidad  indígena</a:t>
            </a:r>
            <a:endParaRPr lang="es-MX" dirty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3329329"/>
            <a:ext cx="5183188" cy="2672232"/>
          </a:xfrm>
        </p:spPr>
        <p:txBody>
          <a:bodyPr/>
          <a:lstStyle/>
          <a:p>
            <a:r>
              <a:rPr lang="es-MX" dirty="0" smtClean="0"/>
              <a:t>Conciencia “En Sí”</a:t>
            </a:r>
          </a:p>
          <a:p>
            <a:r>
              <a:rPr lang="es-MX" dirty="0" smtClean="0"/>
              <a:t>Conciencia “Fuera de Sí”</a:t>
            </a:r>
          </a:p>
          <a:p>
            <a:r>
              <a:rPr lang="es-MX" dirty="0" smtClean="0"/>
              <a:t>Conciencia “Para Sí”</a:t>
            </a:r>
            <a:endParaRPr lang="es-MX" dirty="0"/>
          </a:p>
        </p:txBody>
      </p:sp>
      <p:sp>
        <p:nvSpPr>
          <p:cNvPr id="7" name="Título 3"/>
          <p:cNvSpPr>
            <a:spLocks noGrp="1"/>
          </p:cNvSpPr>
          <p:nvPr>
            <p:ph type="title"/>
          </p:nvPr>
        </p:nvSpPr>
        <p:spPr>
          <a:xfrm>
            <a:off x="2640168" y="622705"/>
            <a:ext cx="8715219" cy="1325563"/>
          </a:xfrm>
        </p:spPr>
        <p:txBody>
          <a:bodyPr>
            <a:normAutofit/>
          </a:bodyPr>
          <a:lstStyle/>
          <a:p>
            <a:r>
              <a:rPr lang="es-MX" dirty="0" smtClean="0"/>
              <a:t>La Conciencia Social,  </a:t>
            </a:r>
            <a:r>
              <a:rPr lang="es-MX" dirty="0"/>
              <a:t>E</a:t>
            </a:r>
            <a:r>
              <a:rPr lang="es-MX" dirty="0" smtClean="0"/>
              <a:t>l Tejido Social ante el Tren </a:t>
            </a:r>
            <a:r>
              <a:rPr lang="es-MX" dirty="0"/>
              <a:t>N</a:t>
            </a:r>
            <a:r>
              <a:rPr lang="es-MX" dirty="0" smtClean="0"/>
              <a:t>o Maya </a:t>
            </a:r>
            <a:endParaRPr lang="es-MX" dirty="0"/>
          </a:p>
        </p:txBody>
      </p:sp>
      <p:pic>
        <p:nvPicPr>
          <p:cNvPr id="8" name="Picture 3" descr="Sinletra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670" y="218941"/>
            <a:ext cx="1764406" cy="1700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4812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 smtClean="0"/>
              <a:t>“El Megaproyecto Tren NO Maya”</a:t>
            </a:r>
            <a:endParaRPr lang="es-MX" b="1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98476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s-MX" dirty="0" smtClean="0"/>
              <a:t>FONATUR </a:t>
            </a:r>
          </a:p>
          <a:p>
            <a:pPr algn="ctr"/>
            <a:r>
              <a:rPr lang="es-MX" dirty="0" smtClean="0"/>
              <a:t>(SCT, INPI, PA, SEMARNAT, ONU-HABITAT,, OTRAS)</a:t>
            </a:r>
            <a:endParaRPr lang="es-MX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3006725"/>
            <a:ext cx="5157787" cy="3484227"/>
          </a:xfrm>
        </p:spPr>
        <p:txBody>
          <a:bodyPr>
            <a:normAutofit fontScale="85000" lnSpcReduction="10000"/>
          </a:bodyPr>
          <a:lstStyle/>
          <a:p>
            <a:r>
              <a:rPr lang="es-MX" dirty="0" smtClean="0"/>
              <a:t>El Neocolonialismo </a:t>
            </a:r>
          </a:p>
          <a:p>
            <a:r>
              <a:rPr lang="es-MX" dirty="0" smtClean="0"/>
              <a:t>La Imposición de un Modelo de Desarrollo</a:t>
            </a:r>
          </a:p>
          <a:p>
            <a:pPr algn="just"/>
            <a:r>
              <a:rPr lang="es-MX" dirty="0" smtClean="0"/>
              <a:t>Un Proyecto Sin Información completa, un proyecto con cambios constantes de todo tipo técnicos, ambientales, de ruta.</a:t>
            </a:r>
          </a:p>
          <a:p>
            <a:pPr algn="just"/>
            <a:r>
              <a:rPr lang="es-MX" dirty="0" smtClean="0"/>
              <a:t>Sin Manifestación de Impactos Ambiental, sin Evaluación de Impactos Sociales, sin permisos, sin licencias. </a:t>
            </a:r>
          </a:p>
          <a:p>
            <a:endParaRPr lang="es-MX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s-MX" dirty="0" smtClean="0"/>
              <a:t>IMPOSICION</a:t>
            </a:r>
            <a:endParaRPr lang="es-MX" dirty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MX" dirty="0" smtClean="0"/>
              <a:t>Una Encuesta Nacional </a:t>
            </a:r>
          </a:p>
          <a:p>
            <a:pPr algn="just"/>
            <a:r>
              <a:rPr lang="es-MX" dirty="0" smtClean="0"/>
              <a:t>Una Consulta sin cumplir lo dispuesto en el Convenio 169 de la OIT.</a:t>
            </a:r>
          </a:p>
          <a:p>
            <a:pPr algn="just"/>
            <a:r>
              <a:rPr lang="es-MX" dirty="0" smtClean="0"/>
              <a:t>Sin Respetar la Declaración de la ONU y de la OEA sobre Pueblos Indígenas.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14468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198" y="0"/>
            <a:ext cx="6019801" cy="6858000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164" y="463639"/>
            <a:ext cx="5130330" cy="5988676"/>
          </a:xfrm>
          <a:prstGeom prst="rect">
            <a:avLst/>
          </a:prstGeom>
        </p:spPr>
      </p:pic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>
            <a:off x="839788" y="206063"/>
            <a:ext cx="5157787" cy="811368"/>
          </a:xfrm>
        </p:spPr>
        <p:txBody>
          <a:bodyPr/>
          <a:lstStyle/>
          <a:p>
            <a:pPr algn="ctr"/>
            <a:r>
              <a:rPr lang="es-MX" dirty="0" smtClean="0"/>
              <a:t>La Conciencia “En si” </a:t>
            </a:r>
            <a:endParaRPr lang="es-MX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>
          <a:xfrm>
            <a:off x="839788" y="1416676"/>
            <a:ext cx="5157787" cy="5318975"/>
          </a:xfrm>
        </p:spPr>
        <p:txBody>
          <a:bodyPr/>
          <a:lstStyle/>
          <a:p>
            <a:r>
              <a:rPr lang="es-MX" dirty="0" smtClean="0"/>
              <a:t>Los procesos organizados NO son lineales. </a:t>
            </a:r>
          </a:p>
          <a:p>
            <a:r>
              <a:rPr lang="es-MX" dirty="0" smtClean="0"/>
              <a:t>El CRIPX  solicita información y presenta su posición en el evento llamado Consulta </a:t>
            </a:r>
          </a:p>
          <a:p>
            <a:r>
              <a:rPr lang="es-MX" dirty="0" smtClean="0"/>
              <a:t>El CRIPX continua impulsando sus actividades y trabajos. </a:t>
            </a:r>
          </a:p>
          <a:p>
            <a:r>
              <a:rPr lang="es-MX" dirty="0" smtClean="0"/>
              <a:t> EL CRIPX inicia el proceso de investigación y realiza Encuentros, propone coordinarse con la </a:t>
            </a:r>
            <a:r>
              <a:rPr lang="es-MX" dirty="0" err="1" smtClean="0"/>
              <a:t>Acedmia</a:t>
            </a:r>
            <a:r>
              <a:rPr lang="es-MX" dirty="0" smtClean="0"/>
              <a:t> y ONGS</a:t>
            </a:r>
            <a:endParaRPr lang="es-MX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3"/>
          </p:nvPr>
        </p:nvSpPr>
        <p:spPr>
          <a:xfrm>
            <a:off x="6172200" y="534942"/>
            <a:ext cx="5183188" cy="823912"/>
          </a:xfrm>
        </p:spPr>
        <p:txBody>
          <a:bodyPr>
            <a:noAutofit/>
          </a:bodyPr>
          <a:lstStyle/>
          <a:p>
            <a:pPr algn="just"/>
            <a:r>
              <a:rPr lang="es-MX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La comunidad y Ejido</a:t>
            </a:r>
            <a:endParaRPr lang="es-MX" sz="28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Marcador de contenido 7"/>
          <p:cNvSpPr>
            <a:spLocks noGrp="1"/>
          </p:cNvSpPr>
          <p:nvPr>
            <p:ph sz="quarter" idx="4"/>
          </p:nvPr>
        </p:nvSpPr>
        <p:spPr>
          <a:xfrm>
            <a:off x="6172200" y="1558345"/>
            <a:ext cx="5183188" cy="4631318"/>
          </a:xfrm>
        </p:spPr>
        <p:txBody>
          <a:bodyPr>
            <a:normAutofit fontScale="92500" lnSpcReduction="20000"/>
          </a:bodyPr>
          <a:lstStyle/>
          <a:p>
            <a:r>
              <a:rPr lang="es-MX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El reconocimiento como Ejido y como pueblo. </a:t>
            </a:r>
          </a:p>
          <a:p>
            <a:pPr algn="just"/>
            <a:r>
              <a:rPr lang="es-MX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Reconocimiento de ser los dueños de las tierras y su extensión territorial </a:t>
            </a:r>
          </a:p>
          <a:p>
            <a:r>
              <a:rPr lang="es-MX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La representación Ejidal</a:t>
            </a:r>
          </a:p>
          <a:p>
            <a:r>
              <a:rPr lang="es-MX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La representación Municipal</a:t>
            </a:r>
          </a:p>
          <a:p>
            <a:pPr algn="just"/>
            <a:r>
              <a:rPr lang="es-MX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Las autoridades tradicionales o religiosas.</a:t>
            </a:r>
          </a:p>
          <a:p>
            <a:endParaRPr lang="es-MX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es-MX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Las Asambleas Ejidales</a:t>
            </a:r>
          </a:p>
          <a:p>
            <a:r>
              <a:rPr lang="es-MX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Las Asambleas de Pobladores/vecinales </a:t>
            </a:r>
            <a:endParaRPr lang="es-MX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30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17" y="411129"/>
            <a:ext cx="11101589" cy="5976791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 smtClean="0">
                <a:solidFill>
                  <a:srgbClr val="FF0000"/>
                </a:solidFill>
              </a:rPr>
              <a:t>Los Impactos Negativos  del Tren</a:t>
            </a:r>
            <a:endParaRPr lang="es-MX" b="1" dirty="0">
              <a:solidFill>
                <a:srgbClr val="FF0000"/>
              </a:solidFill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sz="2800" dirty="0" smtClean="0">
                <a:solidFill>
                  <a:schemeClr val="bg1"/>
                </a:solidFill>
              </a:rPr>
              <a:t>La conciencia “Fuera de Sí”</a:t>
            </a:r>
            <a:endParaRPr lang="es-MX" sz="2800" dirty="0">
              <a:solidFill>
                <a:schemeClr val="bg1"/>
              </a:solidFill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b="1" dirty="0" smtClean="0">
                <a:solidFill>
                  <a:schemeClr val="bg1"/>
                </a:solidFill>
              </a:rPr>
              <a:t>En el CRIPX, división y excompañeros como promotores del hostigamiento, </a:t>
            </a:r>
            <a:endParaRPr lang="es-MX" b="1" dirty="0">
              <a:solidFill>
                <a:schemeClr val="bg1"/>
              </a:solidFill>
            </a:endParaRPr>
          </a:p>
          <a:p>
            <a:r>
              <a:rPr lang="es-MX" b="1" dirty="0" smtClean="0">
                <a:solidFill>
                  <a:schemeClr val="bg1"/>
                </a:solidFill>
              </a:rPr>
              <a:t>Ex compañeros en la promoción de la formación de Grupos iniciales de Pro Tren, una iniciativa de choque. </a:t>
            </a:r>
          </a:p>
          <a:p>
            <a:pPr algn="just"/>
            <a:r>
              <a:rPr lang="es-MX" b="1" dirty="0" smtClean="0">
                <a:solidFill>
                  <a:schemeClr val="bg1"/>
                </a:solidFill>
              </a:rPr>
              <a:t>El robo, el desprestigio, la distorsión de la información.</a:t>
            </a:r>
          </a:p>
          <a:p>
            <a:r>
              <a:rPr lang="es-MX" b="1" dirty="0" smtClean="0">
                <a:solidFill>
                  <a:schemeClr val="bg1"/>
                </a:solidFill>
              </a:rPr>
              <a:t>El temor, la salida de integrantes. </a:t>
            </a:r>
          </a:p>
          <a:p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s-MX" dirty="0" smtClean="0">
                <a:solidFill>
                  <a:schemeClr val="bg1"/>
                </a:solidFill>
              </a:rPr>
              <a:t>Las Acciones de FONATUR, SEMARNAT, Procuraduría Agraria, 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97299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s-MX" b="1" dirty="0" smtClean="0">
                <a:solidFill>
                  <a:srgbClr val="FF0000"/>
                </a:solidFill>
              </a:rPr>
              <a:t>La No Consulta en la Comunidad, la falta de información y en un primer momento acceder de buena fe</a:t>
            </a:r>
          </a:p>
          <a:p>
            <a:pPr algn="just"/>
            <a:r>
              <a:rPr lang="es-MX" b="1" dirty="0" smtClean="0">
                <a:solidFill>
                  <a:srgbClr val="FF0000"/>
                </a:solidFill>
              </a:rPr>
              <a:t>La División en la Comunidad; Pro y contra Tren. </a:t>
            </a:r>
          </a:p>
          <a:p>
            <a:pPr algn="just"/>
            <a:r>
              <a:rPr lang="es-MX" b="1" dirty="0" smtClean="0">
                <a:solidFill>
                  <a:srgbClr val="FF0000"/>
                </a:solidFill>
              </a:rPr>
              <a:t>El ofrecimiento de Recursos financieros y la promoción de la corrupción.</a:t>
            </a:r>
          </a:p>
          <a:p>
            <a:pPr algn="just"/>
            <a:r>
              <a:rPr lang="es-MX" b="1" dirty="0" smtClean="0">
                <a:solidFill>
                  <a:srgbClr val="FF0000"/>
                </a:solidFill>
              </a:rPr>
              <a:t>Las Redes de Extorsión y el asesinato. El miedo y la no denuncia, el silencio,</a:t>
            </a:r>
          </a:p>
          <a:p>
            <a:pPr algn="just"/>
            <a:r>
              <a:rPr lang="es-MX" b="1" dirty="0" smtClean="0">
                <a:solidFill>
                  <a:srgbClr val="FF0000"/>
                </a:solidFill>
              </a:rPr>
              <a:t>La falta de entrega de documentación de Convocatorias, Actas, Contratos, Convenios, permisos, licencias.  </a:t>
            </a:r>
          </a:p>
          <a:p>
            <a:r>
              <a:rPr lang="es-MX" b="1" dirty="0" smtClean="0">
                <a:solidFill>
                  <a:srgbClr val="FF0000"/>
                </a:solidFill>
              </a:rPr>
              <a:t>Los Partidos Políticos y la división. </a:t>
            </a:r>
          </a:p>
          <a:p>
            <a:r>
              <a:rPr lang="es-MX" b="1" dirty="0">
                <a:solidFill>
                  <a:srgbClr val="FF0000"/>
                </a:solidFill>
              </a:rPr>
              <a:t>La militarización </a:t>
            </a:r>
          </a:p>
          <a:p>
            <a:pPr algn="just"/>
            <a:r>
              <a:rPr lang="es-MX" b="1" dirty="0" smtClean="0">
                <a:solidFill>
                  <a:srgbClr val="FF0000"/>
                </a:solidFill>
              </a:rPr>
              <a:t> El NO hacer nada por parte del gobierno Federal y sus instituciones Procuraduría Agraria, Fiscalía </a:t>
            </a:r>
          </a:p>
        </p:txBody>
      </p:sp>
    </p:spTree>
    <p:extLst>
      <p:ext uri="{BB962C8B-B14F-4D97-AF65-F5344CB8AC3E}">
        <p14:creationId xmlns:p14="http://schemas.microsoft.com/office/powerpoint/2010/main" val="20972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003" y="0"/>
            <a:ext cx="11346287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806852"/>
          </a:xfrm>
        </p:spPr>
        <p:txBody>
          <a:bodyPr>
            <a:normAutofit/>
          </a:bodyPr>
          <a:lstStyle/>
          <a:p>
            <a:pPr algn="ctr"/>
            <a:r>
              <a:rPr lang="es-MX" sz="3600" b="1" dirty="0" smtClean="0">
                <a:solidFill>
                  <a:srgbClr val="FF0000"/>
                </a:solidFill>
              </a:rPr>
              <a:t>De los Nuevos Escenarios </a:t>
            </a:r>
            <a:endParaRPr lang="es-MX" sz="3600" b="1" dirty="0">
              <a:solidFill>
                <a:srgbClr val="FF0000"/>
              </a:solidFill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294793"/>
            <a:ext cx="5157787" cy="624159"/>
          </a:xfrm>
        </p:spPr>
        <p:txBody>
          <a:bodyPr>
            <a:normAutofit/>
          </a:bodyPr>
          <a:lstStyle/>
          <a:p>
            <a:pPr algn="ctr"/>
            <a:r>
              <a:rPr lang="es-MX" sz="2800" dirty="0" smtClean="0"/>
              <a:t>La Conciencia “Para Sí”</a:t>
            </a:r>
            <a:endParaRPr lang="es-MX" sz="2800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40914" y="1951614"/>
            <a:ext cx="5456662" cy="4816233"/>
          </a:xfrm>
        </p:spPr>
        <p:txBody>
          <a:bodyPr>
            <a:noAutofit/>
          </a:bodyPr>
          <a:lstStyle/>
          <a:p>
            <a:pPr algn="just"/>
            <a:r>
              <a:rPr lang="es-MX" sz="1700" b="1" dirty="0">
                <a:solidFill>
                  <a:schemeClr val="bg1"/>
                </a:solidFill>
              </a:rPr>
              <a:t>La </a:t>
            </a:r>
            <a:r>
              <a:rPr lang="es-MX" sz="1700" b="1" dirty="0" err="1">
                <a:solidFill>
                  <a:schemeClr val="bg1"/>
                </a:solidFill>
              </a:rPr>
              <a:t>Resiliencia</a:t>
            </a:r>
            <a:r>
              <a:rPr lang="es-MX" sz="1700" b="1" dirty="0">
                <a:solidFill>
                  <a:schemeClr val="bg1"/>
                </a:solidFill>
              </a:rPr>
              <a:t> </a:t>
            </a:r>
          </a:p>
          <a:p>
            <a:pPr algn="just"/>
            <a:r>
              <a:rPr lang="es-MX" sz="1700" b="1" dirty="0" smtClean="0">
                <a:solidFill>
                  <a:schemeClr val="bg1"/>
                </a:solidFill>
              </a:rPr>
              <a:t>El CRIPX, continua con su Trabajo Comunitario, por lo que ingresan comunidades de Calakmul y  de otros estados</a:t>
            </a:r>
          </a:p>
          <a:p>
            <a:pPr algn="just"/>
            <a:r>
              <a:rPr lang="es-MX" sz="1700" b="1" dirty="0" smtClean="0">
                <a:solidFill>
                  <a:schemeClr val="bg1"/>
                </a:solidFill>
              </a:rPr>
              <a:t>La exigencia de la presentación Pública del proyecto, y presentación de observaciones de la MIA</a:t>
            </a:r>
          </a:p>
          <a:p>
            <a:r>
              <a:rPr lang="es-MX" sz="1700" b="1" dirty="0" smtClean="0">
                <a:solidFill>
                  <a:schemeClr val="bg1"/>
                </a:solidFill>
              </a:rPr>
              <a:t>La Defensa Jurídica: Demanda de Amparo, Denuncia Penal</a:t>
            </a:r>
          </a:p>
          <a:p>
            <a:r>
              <a:rPr lang="es-MX" sz="1700" b="1" dirty="0" smtClean="0">
                <a:solidFill>
                  <a:schemeClr val="bg1"/>
                </a:solidFill>
              </a:rPr>
              <a:t>De la demanda inmediata a la demanda mediata </a:t>
            </a:r>
          </a:p>
          <a:p>
            <a:r>
              <a:rPr lang="es-MX" sz="1700" b="1" dirty="0" smtClean="0">
                <a:solidFill>
                  <a:schemeClr val="bg1"/>
                </a:solidFill>
              </a:rPr>
              <a:t>La defensa del territorio: La defensa jurídica, organizativa, mediática </a:t>
            </a:r>
          </a:p>
          <a:p>
            <a:r>
              <a:rPr lang="es-MX" sz="1700" b="1" dirty="0" smtClean="0">
                <a:solidFill>
                  <a:schemeClr val="bg1"/>
                </a:solidFill>
              </a:rPr>
              <a:t>Espacio CIDH, ONU (relatores, Alto Comisionado) CNDH </a:t>
            </a:r>
          </a:p>
          <a:p>
            <a:pPr algn="just"/>
            <a:r>
              <a:rPr lang="es-MX" sz="1700" b="1" dirty="0" smtClean="0">
                <a:solidFill>
                  <a:schemeClr val="bg1"/>
                </a:solidFill>
              </a:rPr>
              <a:t>La Coordinadora </a:t>
            </a:r>
            <a:r>
              <a:rPr lang="es-MX" sz="1700" b="1" dirty="0">
                <a:solidFill>
                  <a:schemeClr val="bg1"/>
                </a:solidFill>
              </a:rPr>
              <a:t>I</a:t>
            </a:r>
            <a:r>
              <a:rPr lang="es-MX" sz="1700" b="1" dirty="0" smtClean="0">
                <a:solidFill>
                  <a:schemeClr val="bg1"/>
                </a:solidFill>
              </a:rPr>
              <a:t>ndígena </a:t>
            </a:r>
            <a:r>
              <a:rPr lang="es-MX" sz="1700" b="1" dirty="0" err="1" smtClean="0">
                <a:solidFill>
                  <a:schemeClr val="bg1"/>
                </a:solidFill>
              </a:rPr>
              <a:t>Abya</a:t>
            </a:r>
            <a:r>
              <a:rPr lang="es-MX" sz="1700" b="1" dirty="0" smtClean="0">
                <a:solidFill>
                  <a:schemeClr val="bg1"/>
                </a:solidFill>
              </a:rPr>
              <a:t> </a:t>
            </a:r>
            <a:r>
              <a:rPr lang="es-MX" sz="1700" b="1" dirty="0" err="1" smtClean="0">
                <a:solidFill>
                  <a:schemeClr val="bg1"/>
                </a:solidFill>
              </a:rPr>
              <a:t>Yala</a:t>
            </a:r>
            <a:r>
              <a:rPr lang="es-MX" sz="1700" b="1" dirty="0" smtClean="0">
                <a:solidFill>
                  <a:schemeClr val="bg1"/>
                </a:solidFill>
              </a:rPr>
              <a:t>, REDLAD</a:t>
            </a:r>
          </a:p>
          <a:p>
            <a:pPr algn="just"/>
            <a:r>
              <a:rPr lang="es-MX" sz="1700" b="1" dirty="0" smtClean="0">
                <a:solidFill>
                  <a:schemeClr val="bg1"/>
                </a:solidFill>
              </a:rPr>
              <a:t>La construcción de una visión estratégica de su defensa</a:t>
            </a:r>
          </a:p>
          <a:p>
            <a:pPr algn="just"/>
            <a:r>
              <a:rPr lang="es-MX" sz="1700" b="1" dirty="0" smtClean="0">
                <a:solidFill>
                  <a:schemeClr val="bg1"/>
                </a:solidFill>
              </a:rPr>
              <a:t>La Capacitación en diversos temas </a:t>
            </a:r>
            <a:r>
              <a:rPr lang="es-MX" sz="1700" dirty="0" smtClean="0"/>
              <a:t>jurídicos, ambientales, culturales, económicos  </a:t>
            </a:r>
            <a:endParaRPr lang="es-MX" sz="1700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307672"/>
            <a:ext cx="5183188" cy="611280"/>
          </a:xfrm>
        </p:spPr>
        <p:txBody>
          <a:bodyPr>
            <a:normAutofit/>
          </a:bodyPr>
          <a:lstStyle/>
          <a:p>
            <a:pPr algn="ctr"/>
            <a:r>
              <a:rPr lang="es-MX" sz="2800" dirty="0" smtClean="0"/>
              <a:t>El Despertar comunitario</a:t>
            </a:r>
            <a:endParaRPr lang="es-MX" sz="2800" dirty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054646"/>
            <a:ext cx="5183188" cy="453933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MX" b="1" dirty="0" smtClean="0">
                <a:solidFill>
                  <a:srgbClr val="FF0000"/>
                </a:solidFill>
              </a:rPr>
              <a:t>La denuncia jurídica,  el enfrentamiento al despacho y autoridades federales</a:t>
            </a:r>
          </a:p>
          <a:p>
            <a:pPr algn="just"/>
            <a:r>
              <a:rPr lang="es-MX" b="1" dirty="0" smtClean="0">
                <a:solidFill>
                  <a:srgbClr val="FF0000"/>
                </a:solidFill>
              </a:rPr>
              <a:t>El posicionamiento ante los medios de comunicación y la coordinación con organizaciones sociales, no gubernamentales.</a:t>
            </a:r>
          </a:p>
          <a:p>
            <a:pPr algn="just"/>
            <a:r>
              <a:rPr lang="es-MX" b="1" dirty="0" smtClean="0">
                <a:solidFill>
                  <a:srgbClr val="FF0000"/>
                </a:solidFill>
              </a:rPr>
              <a:t>La información de impactos y de los derechos colectivos y la conciencia social</a:t>
            </a:r>
          </a:p>
          <a:p>
            <a:r>
              <a:rPr lang="es-MX" b="1" dirty="0" smtClean="0">
                <a:solidFill>
                  <a:srgbClr val="FF0000"/>
                </a:solidFill>
              </a:rPr>
              <a:t>Los nuevos procesos organizados (Unión de Ejidos, Colectivos 3 Barrios, unión de Comerciantes).</a:t>
            </a:r>
          </a:p>
          <a:p>
            <a:pPr algn="just"/>
            <a:r>
              <a:rPr lang="es-MX" b="1" dirty="0" smtClean="0">
                <a:solidFill>
                  <a:srgbClr val="FF0000"/>
                </a:solidFill>
              </a:rPr>
              <a:t>Las </a:t>
            </a:r>
            <a:r>
              <a:rPr lang="es-MX" b="1" dirty="0">
                <a:solidFill>
                  <a:srgbClr val="FF0000"/>
                </a:solidFill>
              </a:rPr>
              <a:t>posibles </a:t>
            </a:r>
            <a:r>
              <a:rPr lang="es-MX" b="1" dirty="0" smtClean="0">
                <a:solidFill>
                  <a:srgbClr val="FF0000"/>
                </a:solidFill>
              </a:rPr>
              <a:t>afectaciones o impactos, ambientales, sociales, productivos, culturales, como los desplazamientos y el abandono </a:t>
            </a:r>
            <a:r>
              <a:rPr lang="es-MX" b="1" dirty="0">
                <a:solidFill>
                  <a:srgbClr val="FF0000"/>
                </a:solidFill>
              </a:rPr>
              <a:t>de la </a:t>
            </a:r>
            <a:r>
              <a:rPr lang="es-MX" b="1" dirty="0" smtClean="0">
                <a:solidFill>
                  <a:srgbClr val="FF0000"/>
                </a:solidFill>
              </a:rPr>
              <a:t>comunidad, generan nuevas formas de ver el megaproyecto.</a:t>
            </a:r>
            <a:endParaRPr lang="es-MX" b="1" dirty="0">
              <a:solidFill>
                <a:srgbClr val="FF0000"/>
              </a:solidFill>
            </a:endParaRPr>
          </a:p>
          <a:p>
            <a:endParaRPr lang="es-MX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81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667</Words>
  <Application>Microsoft Office PowerPoint</Application>
  <PresentationFormat>Panorámica</PresentationFormat>
  <Paragraphs>66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La Conciencia Social,  El Tejido Social ante el Tren No Maya </vt:lpstr>
      <vt:lpstr>“El Megaproyecto Tren NO Maya”</vt:lpstr>
      <vt:lpstr>Presentación de PowerPoint</vt:lpstr>
      <vt:lpstr>Los Impactos Negativos  del Tren</vt:lpstr>
      <vt:lpstr>De los Nuevos Escenarios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Romel Gonzalez</dc:creator>
  <cp:lastModifiedBy>Romel Gonzalez</cp:lastModifiedBy>
  <cp:revision>40</cp:revision>
  <cp:lastPrinted>2021-06-09T14:50:39Z</cp:lastPrinted>
  <dcterms:created xsi:type="dcterms:W3CDTF">2021-06-07T23:53:06Z</dcterms:created>
  <dcterms:modified xsi:type="dcterms:W3CDTF">2021-06-11T21:12:20Z</dcterms:modified>
</cp:coreProperties>
</file>